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77" r:id="rId1"/>
    <p:sldMasterId id="2147484289" r:id="rId2"/>
  </p:sldMasterIdLst>
  <p:notesMasterIdLst>
    <p:notesMasterId r:id="rId27"/>
  </p:notesMasterIdLst>
  <p:sldIdLst>
    <p:sldId id="1421" r:id="rId3"/>
    <p:sldId id="1422" r:id="rId4"/>
    <p:sldId id="955" r:id="rId5"/>
    <p:sldId id="1414" r:id="rId6"/>
    <p:sldId id="1355" r:id="rId7"/>
    <p:sldId id="1417" r:id="rId8"/>
    <p:sldId id="1413" r:id="rId9"/>
    <p:sldId id="1411" r:id="rId10"/>
    <p:sldId id="1412" r:id="rId11"/>
    <p:sldId id="1420" r:id="rId12"/>
    <p:sldId id="1423" r:id="rId13"/>
    <p:sldId id="1407" r:id="rId14"/>
    <p:sldId id="1376" r:id="rId15"/>
    <p:sldId id="1424" r:id="rId16"/>
    <p:sldId id="1425" r:id="rId17"/>
    <p:sldId id="1426" r:id="rId18"/>
    <p:sldId id="1427" r:id="rId19"/>
    <p:sldId id="1406" r:id="rId20"/>
    <p:sldId id="1428" r:id="rId21"/>
    <p:sldId id="1429" r:id="rId22"/>
    <p:sldId id="1183" r:id="rId23"/>
    <p:sldId id="1404" r:id="rId24"/>
    <p:sldId id="1430" r:id="rId25"/>
    <p:sldId id="1431" r:id="rId26"/>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30400"/>
    <a:srgbClr val="000D14"/>
    <a:srgbClr val="000806"/>
    <a:srgbClr val="000403"/>
    <a:srgbClr val="004C22"/>
    <a:srgbClr val="050701"/>
    <a:srgbClr val="020103"/>
    <a:srgbClr val="040000"/>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1" autoAdjust="0"/>
    <p:restoredTop sz="89583" autoAdjust="0"/>
  </p:normalViewPr>
  <p:slideViewPr>
    <p:cSldViewPr>
      <p:cViewPr>
        <p:scale>
          <a:sx n="75" d="100"/>
          <a:sy n="75" d="100"/>
        </p:scale>
        <p:origin x="1290" y="558"/>
      </p:cViewPr>
      <p:guideLst>
        <p:guide orient="horz" pos="1620"/>
        <p:guide pos="2880"/>
      </p:guideLst>
    </p:cSldViewPr>
  </p:slideViewPr>
  <p:outlineViewPr>
    <p:cViewPr varScale="1">
      <p:scale>
        <a:sx n="33" d="100"/>
        <a:sy n="33" d="100"/>
      </p:scale>
      <p:origin x="0" y="-10938"/>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2302154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3004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54497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87505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995279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227685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163531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728592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38419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smtClean="0"/>
              <a:t>Nu 15:22 ¶ 'If you sin unintentionally, and do not observe all these commandments which the LORD has spoken to Moses-</a:t>
            </a:r>
          </a:p>
          <a:p>
            <a:pPr marL="0" indent="0">
              <a:buNone/>
            </a:pPr>
            <a:r>
              <a:rPr lang="en-US" dirty="0" smtClean="0"/>
              <a:t> 23 'all that the LORD has commanded you by the hand of Moses, from the day the LORD gave commandment and onward throughout your generations-</a:t>
            </a:r>
          </a:p>
          <a:p>
            <a:pPr marL="0" indent="0">
              <a:buNone/>
            </a:pPr>
            <a:r>
              <a:rPr lang="en-US" dirty="0" smtClean="0"/>
              <a:t> 24 'then it will be, if it is unintentionally committed, without the knowledge of the congregation, that the whole congregation shall offer one young bull as a burnt offering, as a sweet aroma to the LORD, with its grain offering and its drink offering, according to the ordinance, and one kid of the goats as a sin offering.</a:t>
            </a:r>
          </a:p>
          <a:p>
            <a:pPr marL="0" indent="0">
              <a:buNone/>
            </a:pPr>
            <a:r>
              <a:rPr lang="en-US" dirty="0" smtClean="0"/>
              <a:t> 25 'So the priest shall make atonement for the whole congregation of the children of Israel, and it shall be forgiven them, for it was unintentional; they shall bring their offering, an offering made by fire to the LORD, and their sin offering before the LORD, for their unintended sin.</a:t>
            </a: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136442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smtClean="0"/>
              <a:t>Nu 15:22 ¶ 'If you sin unintentionally, and do not observe all these commandments which the LORD has spoken to Moses-</a:t>
            </a:r>
          </a:p>
          <a:p>
            <a:pPr marL="0" indent="0">
              <a:buNone/>
            </a:pPr>
            <a:r>
              <a:rPr lang="en-US" dirty="0" smtClean="0"/>
              <a:t> 23 'all that the LORD has commanded you by the hand of Moses, from the day the LORD gave commandment and onward throughout your generations-</a:t>
            </a:r>
          </a:p>
          <a:p>
            <a:pPr marL="0" indent="0">
              <a:buNone/>
            </a:pPr>
            <a:r>
              <a:rPr lang="en-US" dirty="0" smtClean="0"/>
              <a:t> 24 'then it will be, if it is unintentionally committed, without the knowledge of the congregation, that the whole congregation shall offer one young bull as a burnt offering, as a sweet aroma to the LORD, with its grain offering and its drink offering, according to the ordinance, and one kid of the goats as a sin offering.</a:t>
            </a:r>
          </a:p>
          <a:p>
            <a:pPr marL="0" indent="0">
              <a:buNone/>
            </a:pPr>
            <a:r>
              <a:rPr lang="en-US" dirty="0" smtClean="0"/>
              <a:t> 25 'So the priest shall make atonement for the whole congregation of the children of Israel, and it shall be forgiven them, for it was unintentional; they shall bring their offering, an offering made by fire to the LORD, and their sin offering before the LORD, for their unintended sin.</a:t>
            </a: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379473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8066088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dirty="0" smtClean="0"/>
              <a:t>Nu 15:22 ¶ 'If you sin unintentionally, and do not observe all these commandments which the LORD has spoken to Moses-</a:t>
            </a:r>
          </a:p>
          <a:p>
            <a:pPr marL="0" indent="0">
              <a:buNone/>
            </a:pPr>
            <a:r>
              <a:rPr lang="en-US" dirty="0" smtClean="0"/>
              <a:t> 23 'all that the LORD has commanded you by the hand of Moses, from the day the LORD gave commandment and onward throughout your generations-</a:t>
            </a:r>
          </a:p>
          <a:p>
            <a:pPr marL="0" indent="0">
              <a:buNone/>
            </a:pPr>
            <a:r>
              <a:rPr lang="en-US" dirty="0" smtClean="0"/>
              <a:t> 24 'then it will be, if it is unintentionally committed, without the knowledge of the congregation, that the whole congregation shall offer one young bull as a burnt offering, as a sweet aroma to the LORD, with its grain offering and its drink offering, according to the ordinance, and one kid of the goats as a sin offering.</a:t>
            </a:r>
          </a:p>
          <a:p>
            <a:pPr marL="0" indent="0">
              <a:buNone/>
            </a:pPr>
            <a:r>
              <a:rPr lang="en-US" dirty="0" smtClean="0"/>
              <a:t> 25 'So the priest shall make atonement for the whole congregation of the children of Israel, and it shall be forgiven them, for it was unintentional; they shall bring their offering, an offering made by fire to the LORD, and their sin offering before the LORD, for their unintended sin.</a:t>
            </a:r>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719858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 29:30 "That son who becomes priest in his place shall put them on for seven days, when he enters the tabernacle of meeting to minister in the holy place. 31 "And you shall take the ram of the consecration and boil its flesh in the holy place. 32 "Then Aaron and his sons shall eat the flesh of the ram, and the bread that is in the basket, by the door of the tabernacle of meeting. 33 "They shall eat those things with which the atonement was made, to consecrate and to sanctify them; but an outsider shall not eat them, because they are holy.</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22</a:t>
            </a:fld>
            <a:endParaRPr lang="en-GB"/>
          </a:p>
        </p:txBody>
      </p:sp>
    </p:spTree>
    <p:extLst>
      <p:ext uri="{BB962C8B-B14F-4D97-AF65-F5344CB8AC3E}">
        <p14:creationId xmlns:p14="http://schemas.microsoft.com/office/powerpoint/2010/main" val="2896983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 29:30 "That son who becomes priest in his place shall put them on for seven days, when he enters the tabernacle of meeting to minister in the holy place. 31 "And you shall take the ram of the consecration and boil its flesh in the holy place. 32 "Then Aaron and his sons shall eat the flesh of the ram, and the bread that is in the basket, by the door of the tabernacle of meeting. 33 "They shall eat those things with which the atonement was made, to consecrate and to sanctify them; but an outsider shall not eat them, because they are holy.</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23</a:t>
            </a:fld>
            <a:endParaRPr lang="en-GB"/>
          </a:p>
        </p:txBody>
      </p:sp>
    </p:spTree>
    <p:extLst>
      <p:ext uri="{BB962C8B-B14F-4D97-AF65-F5344CB8AC3E}">
        <p14:creationId xmlns:p14="http://schemas.microsoft.com/office/powerpoint/2010/main" val="342426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 29:30 "That son who becomes priest in his place shall put them on for seven days, when he enters the tabernacle of meeting to minister in the holy place. 31 "And you shall take the ram of the consecration and boil its flesh in the holy place. 32 "Then Aaron and his sons shall eat the flesh of the ram, and the bread that is in the basket, by the door of the tabernacle of meeting. 33 "They shall eat those things with which the atonement was made, to consecrate and to sanctify them; but an outsider shall not eat them, because they are holy.</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24</a:t>
            </a:fld>
            <a:endParaRPr lang="en-GB"/>
          </a:p>
        </p:txBody>
      </p:sp>
    </p:spTree>
    <p:extLst>
      <p:ext uri="{BB962C8B-B14F-4D97-AF65-F5344CB8AC3E}">
        <p14:creationId xmlns:p14="http://schemas.microsoft.com/office/powerpoint/2010/main" val="2793913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647398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964841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44382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5312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endParaRPr lang="en-US" b="0"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20341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smtClean="0"/>
              <a:t>Ge 8:21 The LORD smelled the soothing aroma; and the LORD said to Himself, "I will never again curse the ground on account of man, for the intent of man's heart is evil from his youth; and I will never again destroy every living thing, as I have done.</a:t>
            </a:r>
          </a:p>
          <a:p>
            <a:pPr marL="0" indent="0">
              <a:buNone/>
            </a:pPr>
            <a:r>
              <a:rPr lang="en-US" b="0" dirty="0" smtClean="0"/>
              <a:t>Ps 50:23 "He who offers a sacrifice of thanksgiving honors Me; And to him who orders his way aright I shall show the salvation of God."</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627409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None/>
            </a:pPr>
            <a:r>
              <a:rPr lang="en-US" b="0" dirty="0" err="1" smtClean="0"/>
              <a:t>Heb</a:t>
            </a:r>
            <a:r>
              <a:rPr lang="en-US" b="0" dirty="0" smtClean="0"/>
              <a:t> 11:4 ¶ By faith Abel offered to God a better sacrifice than Cain, through which he obtained the testimony that he was righteous, God testifying about his gifts, and through faith, though he is dead, he still speaks.</a:t>
            </a:r>
          </a:p>
          <a:p>
            <a:pPr marL="0" indent="0">
              <a:buNone/>
            </a:pPr>
            <a:r>
              <a:rPr lang="en-US" b="0" dirty="0" smtClean="0"/>
              <a:t>1Ch 21:24 But King David said to </a:t>
            </a:r>
            <a:r>
              <a:rPr lang="en-US" b="0" dirty="0" err="1" smtClean="0"/>
              <a:t>Ornan</a:t>
            </a:r>
            <a:r>
              <a:rPr lang="en-US" b="0" dirty="0" smtClean="0"/>
              <a:t>, "No, but I will surely buy it for the full price; for I will not take what is yours for the LORD, or offer a burnt offering which costs me nothing."</a:t>
            </a:r>
          </a:p>
        </p:txBody>
      </p:sp>
      <p:sp>
        <p:nvSpPr>
          <p:cNvPr id="4" name="Slide Number Placeholder 3"/>
          <p:cNvSpPr>
            <a:spLocks noGrp="1"/>
          </p:cNvSpPr>
          <p:nvPr>
            <p:ph type="sldNum" sz="quarter" idx="10"/>
          </p:nvPr>
        </p:nvSpPr>
        <p:spPr/>
        <p:txBody>
          <a:bodyPr/>
          <a:lstStyle/>
          <a:p>
            <a:fld id="{DB9B43FE-3AC0-40D7-A786-088B6D11CEBB}"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477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10618561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60354172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40167251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2AA957AF-53C0-420B-9C2D-77DB1416566C}"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95288714"/>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5876037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6634729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033435448"/>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prstClr>
              </a:solidFill>
            </a:endParaRPr>
          </a:p>
        </p:txBody>
      </p:sp>
      <p:sp>
        <p:nvSpPr>
          <p:cNvPr id="9" name="Slide Number Placeholder 8"/>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55466462"/>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4" name="Footer Placeholder 3"/>
          <p:cNvSpPr>
            <a:spLocks noGrp="1"/>
          </p:cNvSpPr>
          <p:nvPr>
            <p:ph type="ftr" sz="quarter" idx="11"/>
          </p:nvPr>
        </p:nvSpPr>
        <p:spPr/>
        <p:txBody>
          <a:bodyPr/>
          <a:lstStyle/>
          <a:p>
            <a:endParaRPr lang="en-US" dirty="0">
              <a:solidFill>
                <a:prstClr val="white">
                  <a:tint val="75000"/>
                </a:prstClr>
              </a:solidFill>
            </a:endParaRPr>
          </a:p>
        </p:txBody>
      </p:sp>
      <p:sp>
        <p:nvSpPr>
          <p:cNvPr id="5" name="Slide Number Placeholder 4"/>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87228918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3" name="Footer Placeholder 2"/>
          <p:cNvSpPr>
            <a:spLocks noGrp="1"/>
          </p:cNvSpPr>
          <p:nvPr>
            <p:ph type="ftr" sz="quarter" idx="11"/>
          </p:nvPr>
        </p:nvSpPr>
        <p:spPr/>
        <p:txBody>
          <a:bodyPr/>
          <a:lstStyle/>
          <a:p>
            <a:endParaRPr lang="en-US" dirty="0">
              <a:solidFill>
                <a:prstClr val="white">
                  <a:tint val="75000"/>
                </a:prstClr>
              </a:solidFill>
            </a:endParaRPr>
          </a:p>
        </p:txBody>
      </p:sp>
      <p:sp>
        <p:nvSpPr>
          <p:cNvPr id="4" name="Slide Number Placeholder 3"/>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16755196"/>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585951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028056873"/>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US" dirty="0"/>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09282995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034407237"/>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2579-F58F-479F-940D-7F0423B5905A}" type="datetimeFigureOut">
              <a:rPr lang="en-US" smtClean="0">
                <a:solidFill>
                  <a:prstClr val="white">
                    <a:tint val="75000"/>
                  </a:prstClr>
                </a:solidFill>
              </a:rPr>
              <a:pPr/>
              <a:t>3/27/2021</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44B9010D-8FC0-4462-90BC-C540762C6DB6}" type="slidenum">
              <a:rPr lang="en-US" smtClean="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90522423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292905826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21297306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2562426173"/>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841678867"/>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3449595880"/>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405336079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263359973"/>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98655599"/>
      </p:ext>
    </p:extLst>
  </p:cSld>
  <p:clrMap bg1="dk1" tx1="lt1" bg2="dk2" tx2="lt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080">
                <a:solidFill>
                  <a:schemeClr val="tx1">
                    <a:tint val="75000"/>
                  </a:schemeClr>
                </a:solidFill>
              </a:defRPr>
            </a:lvl1pPr>
          </a:lstStyle>
          <a:p>
            <a:pPr defTabSz="822960" fontAlgn="auto">
              <a:lnSpc>
                <a:spcPct val="100000"/>
              </a:lnSpc>
              <a:spcBef>
                <a:spcPts val="0"/>
              </a:spcBef>
              <a:spcAft>
                <a:spcPts val="0"/>
              </a:spcAft>
              <a:buClrTx/>
              <a:buSzTx/>
            </a:pPr>
            <a:fld id="{C3182579-F58F-479F-940D-7F0423B5905A}" type="datetimeFigureOut">
              <a:rPr lang="en-US" smtClean="0">
                <a:solidFill>
                  <a:prstClr val="white">
                    <a:tint val="75000"/>
                  </a:prstClr>
                </a:solidFill>
                <a:latin typeface="Calibri"/>
                <a:cs typeface="+mn-cs"/>
              </a:rPr>
              <a:pPr defTabSz="822960" fontAlgn="auto">
                <a:lnSpc>
                  <a:spcPct val="100000"/>
                </a:lnSpc>
                <a:spcBef>
                  <a:spcPts val="0"/>
                </a:spcBef>
                <a:spcAft>
                  <a:spcPts val="0"/>
                </a:spcAft>
                <a:buClrTx/>
                <a:buSzTx/>
              </a:pPr>
              <a:t>3/27/2021</a:t>
            </a:fld>
            <a:endParaRPr lang="en-US" dirty="0">
              <a:solidFill>
                <a:prstClr val="white">
                  <a:tint val="75000"/>
                </a:prstClr>
              </a:solidFill>
              <a:latin typeface="Calibri"/>
              <a:cs typeface="+mn-cs"/>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080">
                <a:solidFill>
                  <a:schemeClr val="tx1">
                    <a:tint val="75000"/>
                  </a:schemeClr>
                </a:solidFill>
              </a:defRPr>
            </a:lvl1pPr>
          </a:lstStyle>
          <a:p>
            <a:pPr defTabSz="822960" fontAlgn="auto">
              <a:lnSpc>
                <a:spcPct val="100000"/>
              </a:lnSpc>
              <a:spcBef>
                <a:spcPts val="0"/>
              </a:spcBef>
              <a:spcAft>
                <a:spcPts val="0"/>
              </a:spcAft>
              <a:buClrTx/>
              <a:buSzTx/>
            </a:pPr>
            <a:endParaRPr lang="en-US" dirty="0">
              <a:solidFill>
                <a:prstClr val="white">
                  <a:tint val="75000"/>
                </a:prstClr>
              </a:solidFill>
              <a:latin typeface="Calibri"/>
              <a:cs typeface="+mn-cs"/>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080">
                <a:solidFill>
                  <a:schemeClr val="tx1">
                    <a:tint val="75000"/>
                  </a:schemeClr>
                </a:solidFill>
              </a:defRPr>
            </a:lvl1pPr>
          </a:lstStyle>
          <a:p>
            <a:pPr defTabSz="822960" fontAlgn="auto">
              <a:lnSpc>
                <a:spcPct val="100000"/>
              </a:lnSpc>
              <a:spcBef>
                <a:spcPts val="0"/>
              </a:spcBef>
              <a:spcAft>
                <a:spcPts val="0"/>
              </a:spcAft>
              <a:buClrTx/>
              <a:buSzTx/>
            </a:pPr>
            <a:fld id="{44B9010D-8FC0-4462-90BC-C540762C6DB6}" type="slidenum">
              <a:rPr lang="en-US" smtClean="0">
                <a:solidFill>
                  <a:prstClr val="white">
                    <a:tint val="75000"/>
                  </a:prstClr>
                </a:solidFill>
                <a:latin typeface="Calibri"/>
                <a:cs typeface="+mn-cs"/>
              </a:rPr>
              <a:pPr defTabSz="822960" fontAlgn="auto">
                <a:lnSpc>
                  <a:spcPct val="100000"/>
                </a:lnSpc>
                <a:spcBef>
                  <a:spcPts val="0"/>
                </a:spcBef>
                <a:spcAft>
                  <a:spcPts val="0"/>
                </a:spcAft>
                <a:buClrTx/>
                <a:buSzTx/>
              </a:pPr>
              <a:t>‹#›</a:t>
            </a:fld>
            <a:endParaRPr lang="en-US" dirty="0">
              <a:solidFill>
                <a:prstClr val="white">
                  <a:tint val="75000"/>
                </a:prstClr>
              </a:solidFill>
              <a:latin typeface="Calibri"/>
              <a:cs typeface="+mn-cs"/>
            </a:endParaRPr>
          </a:p>
        </p:txBody>
      </p:sp>
    </p:spTree>
    <p:extLst>
      <p:ext uri="{BB962C8B-B14F-4D97-AF65-F5344CB8AC3E}">
        <p14:creationId xmlns:p14="http://schemas.microsoft.com/office/powerpoint/2010/main" val="2226506404"/>
      </p:ext>
    </p:extLst>
  </p:cSld>
  <p:clrMap bg1="dk1" tx1="lt1" bg2="dk2" tx2="lt2" accent1="accent1" accent2="accent2" accent3="accent3" accent4="accent4" accent5="accent5" accent6="accent6" hlink="hlink" folHlink="folHlink"/>
  <p:sldLayoutIdLst>
    <p:sldLayoutId id="2147484290" r:id="rId1"/>
    <p:sldLayoutId id="2147484291" r:id="rId2"/>
    <p:sldLayoutId id="2147484292" r:id="rId3"/>
    <p:sldLayoutId id="2147484293" r:id="rId4"/>
    <p:sldLayoutId id="2147484294" r:id="rId5"/>
    <p:sldLayoutId id="2147484295" r:id="rId6"/>
    <p:sldLayoutId id="2147484296" r:id="rId7"/>
    <p:sldLayoutId id="2147484297" r:id="rId8"/>
    <p:sldLayoutId id="2147484298" r:id="rId9"/>
    <p:sldLayoutId id="2147484299" r:id="rId10"/>
    <p:sldLayoutId id="2147484300" r:id="rId11"/>
  </p:sldLayoutIdLst>
  <p:transition>
    <p:fade/>
  </p:transition>
  <p:timing>
    <p:tnLst>
      <p:par>
        <p:cTn id="1" dur="indefinite" restart="never" nodeType="tmRoot"/>
      </p:par>
    </p:tnLst>
  </p:timing>
  <p:txStyles>
    <p:titleStyle>
      <a:lvl1pPr algn="ctr" defTabSz="822960" rtl="0" eaLnBrk="1" latinLnBrk="0" hangingPunct="1">
        <a:spcBef>
          <a:spcPct val="0"/>
        </a:spcBef>
        <a:buNone/>
        <a:defRPr sz="3960" kern="1200">
          <a:solidFill>
            <a:schemeClr val="tx1"/>
          </a:solidFill>
          <a:latin typeface="+mj-lt"/>
          <a:ea typeface="+mj-ea"/>
          <a:cs typeface="+mj-cs"/>
        </a:defRPr>
      </a:lvl1pPr>
    </p:titleStyle>
    <p:bodyStyle>
      <a:lvl1pPr marL="308610" indent="-308610" algn="l" defTabSz="822960" rtl="0" eaLnBrk="1" latinLnBrk="0" hangingPunct="1">
        <a:spcBef>
          <a:spcPct val="20000"/>
        </a:spcBef>
        <a:buFont typeface="Arial" pitchFamily="34" charset="0"/>
        <a:buChar char="•"/>
        <a:defRPr sz="2880" kern="1200">
          <a:solidFill>
            <a:schemeClr val="tx1"/>
          </a:solidFill>
          <a:latin typeface="+mn-lt"/>
          <a:ea typeface="+mn-ea"/>
          <a:cs typeface="+mn-cs"/>
        </a:defRPr>
      </a:lvl1pPr>
      <a:lvl2pPr marL="668655" indent="-257175" algn="l" defTabSz="822960" rtl="0" eaLnBrk="1" latinLnBrk="0" hangingPunct="1">
        <a:spcBef>
          <a:spcPct val="20000"/>
        </a:spcBef>
        <a:buFont typeface="Arial" pitchFamily="34" charset="0"/>
        <a:buChar char="–"/>
        <a:defRPr sz="2520" kern="1200">
          <a:solidFill>
            <a:schemeClr val="tx1"/>
          </a:solidFill>
          <a:latin typeface="+mn-lt"/>
          <a:ea typeface="+mn-ea"/>
          <a:cs typeface="+mn-cs"/>
        </a:defRPr>
      </a:lvl2pPr>
      <a:lvl3pPr marL="1028700" indent="-205740" algn="l" defTabSz="822960" rtl="0" eaLnBrk="1" latinLnBrk="0" hangingPunct="1">
        <a:spcBef>
          <a:spcPct val="20000"/>
        </a:spcBef>
        <a:buFont typeface="Arial" pitchFamily="34" charset="0"/>
        <a:buChar char="•"/>
        <a:defRPr sz="2160" kern="1200">
          <a:solidFill>
            <a:schemeClr val="tx1"/>
          </a:solidFill>
          <a:latin typeface="+mn-lt"/>
          <a:ea typeface="+mn-ea"/>
          <a:cs typeface="+mn-cs"/>
        </a:defRPr>
      </a:lvl3pPr>
      <a:lvl4pPr marL="14401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5166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a:t>
            </a:r>
            <a:r>
              <a:rPr lang="en-US" sz="3000" dirty="0">
                <a:effectLst>
                  <a:glow rad="228600">
                    <a:srgbClr val="03080D"/>
                  </a:glow>
                </a:effectLst>
              </a:rPr>
              <a:t>	10:00 </a:t>
            </a:r>
            <a:r>
              <a:rPr lang="en-US" sz="3000" dirty="0">
                <a:effectLst>
                  <a:glow rad="228600">
                    <a:srgbClr val="03080D"/>
                  </a:glow>
                </a:effectLst>
              </a:rPr>
              <a:t>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Class (Livestream) 	 </a:t>
            </a:r>
            <a:r>
              <a:rPr lang="en-US" sz="3000" dirty="0">
                <a:effectLst>
                  <a:glow rad="228600">
                    <a:srgbClr val="03080D"/>
                  </a:glow>
                </a:effectLst>
              </a:rPr>
              <a:t>	5:00  PM</a:t>
            </a:r>
            <a:endParaRPr lang="en-US" sz="3000" dirty="0">
              <a:effectLst>
                <a:glow rad="228600">
                  <a:srgbClr val="03080D"/>
                </a:glow>
              </a:effectLst>
            </a:endParaRPr>
          </a:p>
          <a:p>
            <a:pPr marL="0" indent="0">
              <a:buNone/>
            </a:pPr>
            <a:r>
              <a:rPr lang="en-US" sz="3000" b="1" dirty="0">
                <a:effectLst>
                  <a:glow rad="228600">
                    <a:srgbClr val="03080D"/>
                  </a:glow>
                </a:effectLst>
              </a:rPr>
              <a:t>Wednesday</a:t>
            </a:r>
          </a:p>
          <a:p>
            <a:pPr marL="365751" lvl="1" indent="0">
              <a:buNone/>
            </a:pPr>
            <a:r>
              <a:rPr lang="en-US" sz="3000" dirty="0">
                <a:effectLst>
                  <a:glow rad="228600">
                    <a:srgbClr val="03080D"/>
                  </a:glow>
                </a:effectLst>
              </a:rPr>
              <a:t>Bible Class </a:t>
            </a:r>
            <a:r>
              <a:rPr lang="en-US" sz="3000" dirty="0">
                <a:effectLst>
                  <a:glow rad="228600">
                    <a:srgbClr val="03080D"/>
                  </a:glow>
                </a:effectLst>
              </a:rPr>
              <a:t>		</a:t>
            </a:r>
            <a:r>
              <a:rPr lang="en-US" sz="3000" dirty="0">
                <a:effectLst>
                  <a:glow rad="228600">
                    <a:srgbClr val="03080D"/>
                  </a:glow>
                </a:effectLst>
              </a:rPr>
              <a:t>	 </a:t>
            </a:r>
            <a:r>
              <a:rPr lang="en-US" sz="3000" dirty="0">
                <a:effectLst>
                  <a:glow rad="228600">
                    <a:srgbClr val="03080D"/>
                  </a:glow>
                </a:effectLst>
              </a:rPr>
              <a:t>	7:00  </a:t>
            </a:r>
            <a:r>
              <a:rPr lang="en-US" sz="3000" dirty="0">
                <a:effectLst>
                  <a:glow rad="228600">
                    <a:srgbClr val="03080D"/>
                  </a:glow>
                </a:effectLst>
              </a:rPr>
              <a:t>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78">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45953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4100" i="1" dirty="0" smtClean="0"/>
              <a:t>Now </a:t>
            </a:r>
            <a:r>
              <a:rPr lang="en-US" sz="4100" i="1" dirty="0"/>
              <a:t>all these things happened to them as examples, and they were written for our admonition, upon whom the ends of the ages have come</a:t>
            </a:r>
            <a:r>
              <a:rPr lang="en-US" sz="4100" dirty="0" smtClean="0"/>
              <a:t>.</a:t>
            </a:r>
            <a:r>
              <a:rPr lang="en-US" sz="4100" dirty="0"/>
              <a:t> </a:t>
            </a:r>
            <a:r>
              <a:rPr lang="en-US" sz="4100" dirty="0" smtClean="0"/>
              <a:t>								1 Corinthians </a:t>
            </a:r>
            <a:r>
              <a:rPr lang="en-US" sz="4100" dirty="0"/>
              <a:t>10:11 </a:t>
            </a:r>
            <a:endParaRPr lang="en-US" sz="4100" dirty="0" smtClean="0"/>
          </a:p>
        </p:txBody>
      </p:sp>
      <p:sp>
        <p:nvSpPr>
          <p:cNvPr id="6"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282815268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534400" cy="3943350"/>
          </a:xfrm>
        </p:spPr>
        <p:txBody>
          <a:bodyPr>
            <a:noAutofit/>
          </a:bodyPr>
          <a:lstStyle/>
          <a:p>
            <a:pPr marL="0" indent="0">
              <a:buNone/>
            </a:pPr>
            <a:r>
              <a:rPr lang="en-US" sz="4100" dirty="0" smtClean="0"/>
              <a:t>The error of </a:t>
            </a:r>
            <a:r>
              <a:rPr lang="en-US" sz="4100" dirty="0" err="1" smtClean="0"/>
              <a:t>Nadab</a:t>
            </a:r>
            <a:r>
              <a:rPr lang="en-US" sz="4100" dirty="0" smtClean="0"/>
              <a:t> and </a:t>
            </a:r>
            <a:r>
              <a:rPr lang="en-US" sz="4100" dirty="0" err="1" smtClean="0"/>
              <a:t>Abihu</a:t>
            </a:r>
            <a:endParaRPr lang="en-US" sz="4100" dirty="0" smtClean="0"/>
          </a:p>
          <a:p>
            <a:pPr marL="0" indent="0">
              <a:buNone/>
            </a:pPr>
            <a:r>
              <a:rPr lang="en-US" sz="4100" dirty="0" smtClean="0"/>
              <a:t>	Bringing sacrifice in error</a:t>
            </a:r>
          </a:p>
          <a:p>
            <a:pPr marL="0" indent="0">
              <a:buNone/>
            </a:pPr>
            <a:endParaRPr lang="en-US" sz="4100" dirty="0"/>
          </a:p>
          <a:p>
            <a:pPr marL="0" indent="0">
              <a:buNone/>
            </a:pPr>
            <a:r>
              <a:rPr lang="en-US" sz="4100" dirty="0" smtClean="0"/>
              <a:t>The error of </a:t>
            </a:r>
            <a:r>
              <a:rPr lang="en-US" sz="4100" dirty="0" err="1" smtClean="0"/>
              <a:t>Annanias</a:t>
            </a:r>
            <a:r>
              <a:rPr lang="en-US" sz="4100" dirty="0" smtClean="0"/>
              <a:t> and </a:t>
            </a:r>
            <a:r>
              <a:rPr lang="en-US" sz="4100" dirty="0" err="1" smtClean="0"/>
              <a:t>Saphira</a:t>
            </a:r>
            <a:endParaRPr lang="en-US" sz="4100" dirty="0" smtClean="0"/>
          </a:p>
          <a:p>
            <a:pPr marL="0" indent="0">
              <a:buNone/>
            </a:pPr>
            <a:r>
              <a:rPr lang="en-US" sz="4100" dirty="0"/>
              <a:t>	Bringing sacrifice in </a:t>
            </a:r>
            <a:r>
              <a:rPr lang="en-US" sz="4100" dirty="0" smtClean="0"/>
              <a:t>error</a:t>
            </a:r>
            <a:endParaRPr lang="en-US" sz="4100" dirty="0"/>
          </a:p>
        </p:txBody>
      </p:sp>
      <p:sp>
        <p:nvSpPr>
          <p:cNvPr id="6"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6903525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buNone/>
            </a:pPr>
            <a:r>
              <a:rPr lang="en-US" sz="3600" dirty="0" smtClean="0"/>
              <a:t>The Christian system of worship</a:t>
            </a:r>
          </a:p>
          <a:p>
            <a:pPr marL="0" indent="0">
              <a:buNone/>
            </a:pPr>
            <a:r>
              <a:rPr lang="en-US" sz="3600" i="1" dirty="0" smtClean="0"/>
              <a:t>You </a:t>
            </a:r>
            <a:r>
              <a:rPr lang="en-US" sz="3600" i="1" dirty="0"/>
              <a:t>also, as living stones, are being built up as a spiritual house for a holy priesthood, to offer up spiritual sacrifices acceptable to God through Jesus Christ</a:t>
            </a:r>
            <a:r>
              <a:rPr lang="en-US" sz="3600" dirty="0" smtClean="0"/>
              <a:t>.</a:t>
            </a:r>
            <a:r>
              <a:rPr lang="en-US" sz="3600" dirty="0"/>
              <a:t> </a:t>
            </a:r>
            <a:r>
              <a:rPr lang="en-US" sz="3600" dirty="0" smtClean="0"/>
              <a:t>       										1 Peter </a:t>
            </a:r>
            <a:r>
              <a:rPr lang="en-US" sz="3600" dirty="0"/>
              <a:t>2:5 </a:t>
            </a:r>
            <a:endParaRPr lang="en-US" sz="3600" dirty="0" smtClean="0"/>
          </a:p>
        </p:txBody>
      </p:sp>
      <p:sp>
        <p:nvSpPr>
          <p:cNvPr id="5"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362063025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763000" cy="3943350"/>
          </a:xfrm>
        </p:spPr>
        <p:txBody>
          <a:bodyPr>
            <a:noAutofit/>
          </a:bodyPr>
          <a:lstStyle/>
          <a:p>
            <a:pPr marL="0" indent="0" algn="just">
              <a:buNone/>
            </a:pPr>
            <a:r>
              <a:rPr lang="en-US" sz="3200" i="1" dirty="0" smtClean="0"/>
              <a:t>Therefore </a:t>
            </a:r>
            <a:r>
              <a:rPr lang="en-US" sz="3200" i="1" dirty="0"/>
              <a:t>I urge you, brethren, by the mercies of God, to present your bodies a living and holy sacrifice, acceptable to God, which is your spiritual service of </a:t>
            </a:r>
            <a:r>
              <a:rPr lang="en-US" sz="3200" i="1" dirty="0" smtClean="0"/>
              <a:t>worship. </a:t>
            </a:r>
            <a:r>
              <a:rPr lang="en-US" sz="3200" i="1" dirty="0"/>
              <a:t>And do not be conformed to this world, but be transformed by the renewing of your mind, so that you may prove what the will of God is, that which is good and acceptable and perfect</a:t>
            </a:r>
            <a:r>
              <a:rPr lang="en-US" sz="3200" dirty="0" smtClean="0"/>
              <a:t>.</a:t>
            </a:r>
            <a:r>
              <a:rPr lang="en-US" sz="3200" dirty="0"/>
              <a:t> </a:t>
            </a:r>
            <a:r>
              <a:rPr lang="en-US" sz="3200" dirty="0" smtClean="0"/>
              <a:t>							Romans 12:1-2 </a:t>
            </a:r>
            <a:endParaRPr lang="en-US" sz="3200" dirty="0"/>
          </a:p>
        </p:txBody>
      </p:sp>
      <p:sp>
        <p:nvSpPr>
          <p:cNvPr id="5" name="Title 4"/>
          <p:cNvSpPr>
            <a:spLocks noGrp="1"/>
          </p:cNvSpPr>
          <p:nvPr>
            <p:ph type="title"/>
          </p:nvPr>
        </p:nvSpPr>
        <p:spPr/>
        <p:txBody>
          <a:bodyPr>
            <a:noAutofit/>
          </a:bodyPr>
          <a:lstStyle/>
          <a:p>
            <a:pPr algn="l"/>
            <a:r>
              <a:rPr lang="en-US" sz="5940" dirty="0" smtClean="0"/>
              <a:t>A </a:t>
            </a:r>
            <a:r>
              <a:rPr lang="en-US" sz="5940" dirty="0" smtClean="0"/>
              <a:t>Living Sacrifice</a:t>
            </a:r>
            <a:endParaRPr lang="en-US" sz="5940" dirty="0"/>
          </a:p>
        </p:txBody>
      </p:sp>
    </p:spTree>
    <p:extLst>
      <p:ext uri="{BB962C8B-B14F-4D97-AF65-F5344CB8AC3E}">
        <p14:creationId xmlns:p14="http://schemas.microsoft.com/office/powerpoint/2010/main" val="156481499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763000" cy="3943350"/>
          </a:xfrm>
        </p:spPr>
        <p:txBody>
          <a:bodyPr>
            <a:noAutofit/>
          </a:bodyPr>
          <a:lstStyle/>
          <a:p>
            <a:pPr marL="0" indent="0" algn="just">
              <a:buNone/>
            </a:pPr>
            <a:r>
              <a:rPr lang="en-US" sz="4000" dirty="0" smtClean="0"/>
              <a:t>Sacrificing praise to God</a:t>
            </a:r>
          </a:p>
          <a:p>
            <a:pPr marL="0" indent="0" algn="just">
              <a:buNone/>
            </a:pPr>
            <a:r>
              <a:rPr lang="en-US" sz="4000" i="1" dirty="0"/>
              <a:t>Through Him then, let us continually offer up a sacrifice of praise to God, that is, the fruit of lips that give thanks to His name</a:t>
            </a:r>
            <a:r>
              <a:rPr lang="en-US" sz="4000" dirty="0"/>
              <a:t>. 	</a:t>
            </a:r>
            <a:r>
              <a:rPr lang="en-US" sz="4000" dirty="0" smtClean="0"/>
              <a:t>					Hebrews </a:t>
            </a:r>
            <a:r>
              <a:rPr lang="en-US" sz="4000" dirty="0"/>
              <a:t>13:15 </a:t>
            </a:r>
          </a:p>
        </p:txBody>
      </p:sp>
      <p:sp>
        <p:nvSpPr>
          <p:cNvPr id="5" name="Title 4"/>
          <p:cNvSpPr>
            <a:spLocks noGrp="1"/>
          </p:cNvSpPr>
          <p:nvPr>
            <p:ph type="title"/>
          </p:nvPr>
        </p:nvSpPr>
        <p:spPr/>
        <p:txBody>
          <a:bodyPr>
            <a:noAutofit/>
          </a:bodyPr>
          <a:lstStyle/>
          <a:p>
            <a:pPr algn="l"/>
            <a:r>
              <a:rPr lang="en-US" sz="5940" dirty="0" smtClean="0"/>
              <a:t>A </a:t>
            </a:r>
            <a:r>
              <a:rPr lang="en-US" sz="5940" dirty="0" smtClean="0"/>
              <a:t>Living Sacrifice</a:t>
            </a:r>
            <a:endParaRPr lang="en-US" sz="5940" dirty="0"/>
          </a:p>
        </p:txBody>
      </p:sp>
    </p:spTree>
    <p:extLst>
      <p:ext uri="{BB962C8B-B14F-4D97-AF65-F5344CB8AC3E}">
        <p14:creationId xmlns:p14="http://schemas.microsoft.com/office/powerpoint/2010/main" val="60665833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763000" cy="3943350"/>
          </a:xfrm>
        </p:spPr>
        <p:txBody>
          <a:bodyPr>
            <a:noAutofit/>
          </a:bodyPr>
          <a:lstStyle/>
          <a:p>
            <a:pPr marL="0" indent="0" algn="just">
              <a:buNone/>
            </a:pPr>
            <a:r>
              <a:rPr lang="en-US" sz="4000" dirty="0" smtClean="0"/>
              <a:t>Sacrificing praise to God</a:t>
            </a:r>
          </a:p>
          <a:p>
            <a:pPr marL="0" indent="0" algn="just">
              <a:buNone/>
            </a:pPr>
            <a:r>
              <a:rPr lang="en-US" sz="4000" dirty="0" smtClean="0"/>
              <a:t>Serving one another</a:t>
            </a:r>
            <a:endParaRPr lang="en-US" sz="4000" dirty="0" smtClean="0"/>
          </a:p>
          <a:p>
            <a:pPr marL="0" indent="0" algn="just">
              <a:buNone/>
            </a:pPr>
            <a:r>
              <a:rPr lang="en-US" sz="3400" i="1" dirty="0" smtClean="0"/>
              <a:t>I </a:t>
            </a:r>
            <a:r>
              <a:rPr lang="en-US" sz="3400" i="1" dirty="0"/>
              <a:t>am amply supplied, having received from </a:t>
            </a:r>
            <a:r>
              <a:rPr lang="en-US" sz="3400" i="1" dirty="0" err="1"/>
              <a:t>Epaphroditus</a:t>
            </a:r>
            <a:r>
              <a:rPr lang="en-US" sz="3400" i="1" dirty="0"/>
              <a:t> what you have sent, a fragrant aroma, </a:t>
            </a:r>
            <a:r>
              <a:rPr lang="en-US" sz="3400" i="1" dirty="0" smtClean="0"/>
              <a:t>an </a:t>
            </a:r>
            <a:r>
              <a:rPr lang="en-US" sz="3400" i="1" dirty="0"/>
              <a:t>acceptable sacrifice, well-pleasing to God</a:t>
            </a:r>
            <a:r>
              <a:rPr lang="en-US" sz="3400" dirty="0"/>
              <a:t>. 					Philippians </a:t>
            </a:r>
            <a:r>
              <a:rPr lang="en-US" sz="3400" dirty="0" smtClean="0"/>
              <a:t>4:18b </a:t>
            </a:r>
            <a:endParaRPr lang="en-US" sz="3400" dirty="0"/>
          </a:p>
          <a:p>
            <a:pPr marL="0" indent="0" algn="just">
              <a:buNone/>
            </a:pPr>
            <a:endParaRPr lang="en-US" sz="3400" dirty="0"/>
          </a:p>
        </p:txBody>
      </p:sp>
      <p:sp>
        <p:nvSpPr>
          <p:cNvPr id="5" name="Title 4"/>
          <p:cNvSpPr>
            <a:spLocks noGrp="1"/>
          </p:cNvSpPr>
          <p:nvPr>
            <p:ph type="title"/>
          </p:nvPr>
        </p:nvSpPr>
        <p:spPr/>
        <p:txBody>
          <a:bodyPr>
            <a:noAutofit/>
          </a:bodyPr>
          <a:lstStyle/>
          <a:p>
            <a:pPr algn="l"/>
            <a:r>
              <a:rPr lang="en-US" sz="5940" dirty="0" smtClean="0"/>
              <a:t>A </a:t>
            </a:r>
            <a:r>
              <a:rPr lang="en-US" sz="5940" dirty="0" smtClean="0"/>
              <a:t>Living Sacrifice</a:t>
            </a:r>
            <a:endParaRPr lang="en-US" sz="5940" dirty="0"/>
          </a:p>
        </p:txBody>
      </p:sp>
    </p:spTree>
    <p:extLst>
      <p:ext uri="{BB962C8B-B14F-4D97-AF65-F5344CB8AC3E}">
        <p14:creationId xmlns:p14="http://schemas.microsoft.com/office/powerpoint/2010/main" val="203251096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763000" cy="3943350"/>
          </a:xfrm>
        </p:spPr>
        <p:txBody>
          <a:bodyPr>
            <a:noAutofit/>
          </a:bodyPr>
          <a:lstStyle/>
          <a:p>
            <a:pPr marL="0" indent="0" algn="just">
              <a:buNone/>
            </a:pPr>
            <a:r>
              <a:rPr lang="en-US" sz="4000" dirty="0" smtClean="0"/>
              <a:t>Sacrificing praise to God</a:t>
            </a:r>
          </a:p>
          <a:p>
            <a:pPr marL="0" indent="0" algn="just">
              <a:buNone/>
            </a:pPr>
            <a:r>
              <a:rPr lang="en-US" sz="4000" dirty="0" smtClean="0"/>
              <a:t>Serving one another</a:t>
            </a:r>
            <a:endParaRPr lang="en-US" sz="4000" dirty="0" smtClean="0"/>
          </a:p>
          <a:p>
            <a:pPr marL="0" indent="0" algn="just">
              <a:buNone/>
            </a:pPr>
            <a:r>
              <a:rPr lang="en-US" sz="3400" i="1" dirty="0" smtClean="0"/>
              <a:t>I </a:t>
            </a:r>
            <a:r>
              <a:rPr lang="en-US" sz="3400" i="1" dirty="0"/>
              <a:t>am amply supplied, having received from </a:t>
            </a:r>
            <a:r>
              <a:rPr lang="en-US" sz="3400" i="1" dirty="0" err="1"/>
              <a:t>Epaphroditus</a:t>
            </a:r>
            <a:r>
              <a:rPr lang="en-US" sz="3400" i="1" dirty="0"/>
              <a:t> what you have sent, a fragrant aroma, </a:t>
            </a:r>
            <a:r>
              <a:rPr lang="en-US" sz="3400" i="1" dirty="0" smtClean="0"/>
              <a:t>an </a:t>
            </a:r>
            <a:r>
              <a:rPr lang="en-US" sz="3400" i="1" dirty="0"/>
              <a:t>acceptable sacrifice, well-pleasing to God</a:t>
            </a:r>
            <a:r>
              <a:rPr lang="en-US" sz="3400" dirty="0"/>
              <a:t>. 					Philippians </a:t>
            </a:r>
            <a:r>
              <a:rPr lang="en-US" sz="3400" dirty="0" smtClean="0"/>
              <a:t>4:18b </a:t>
            </a:r>
            <a:endParaRPr lang="en-US" sz="3400" dirty="0"/>
          </a:p>
          <a:p>
            <a:pPr marL="0" indent="0" algn="just">
              <a:buNone/>
            </a:pPr>
            <a:endParaRPr lang="en-US" sz="3400" dirty="0"/>
          </a:p>
        </p:txBody>
      </p:sp>
      <p:sp>
        <p:nvSpPr>
          <p:cNvPr id="5" name="Title 4"/>
          <p:cNvSpPr>
            <a:spLocks noGrp="1"/>
          </p:cNvSpPr>
          <p:nvPr>
            <p:ph type="title"/>
          </p:nvPr>
        </p:nvSpPr>
        <p:spPr/>
        <p:txBody>
          <a:bodyPr>
            <a:noAutofit/>
          </a:bodyPr>
          <a:lstStyle/>
          <a:p>
            <a:pPr algn="l"/>
            <a:r>
              <a:rPr lang="en-US" sz="5940" dirty="0" smtClean="0"/>
              <a:t>A </a:t>
            </a:r>
            <a:r>
              <a:rPr lang="en-US" sz="5940" dirty="0" smtClean="0"/>
              <a:t>Living Sacrifice</a:t>
            </a:r>
            <a:endParaRPr lang="en-US" sz="5940" dirty="0"/>
          </a:p>
        </p:txBody>
      </p:sp>
    </p:spTree>
    <p:extLst>
      <p:ext uri="{BB962C8B-B14F-4D97-AF65-F5344CB8AC3E}">
        <p14:creationId xmlns:p14="http://schemas.microsoft.com/office/powerpoint/2010/main" val="12347530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52400" y="1200150"/>
            <a:ext cx="8763000" cy="3943350"/>
          </a:xfrm>
        </p:spPr>
        <p:txBody>
          <a:bodyPr>
            <a:noAutofit/>
          </a:bodyPr>
          <a:lstStyle/>
          <a:p>
            <a:pPr marL="0" indent="0" algn="just">
              <a:buNone/>
            </a:pPr>
            <a:r>
              <a:rPr lang="en-US" sz="4000" dirty="0" smtClean="0"/>
              <a:t>Sacrificing praise to God</a:t>
            </a:r>
          </a:p>
          <a:p>
            <a:pPr marL="0" indent="0" algn="just">
              <a:buNone/>
            </a:pPr>
            <a:r>
              <a:rPr lang="en-US" sz="4000" dirty="0" smtClean="0"/>
              <a:t>Serving one another</a:t>
            </a:r>
            <a:endParaRPr lang="en-US" sz="4000" dirty="0" smtClean="0"/>
          </a:p>
          <a:p>
            <a:pPr marL="0" indent="0" algn="just">
              <a:buNone/>
            </a:pPr>
            <a:r>
              <a:rPr lang="en-US" sz="4000" dirty="0" smtClean="0"/>
              <a:t>Doing good to all</a:t>
            </a:r>
          </a:p>
          <a:p>
            <a:pPr marL="0" indent="0" algn="just">
              <a:buNone/>
            </a:pPr>
            <a:r>
              <a:rPr lang="en-US" sz="3600" i="1" dirty="0"/>
              <a:t>And do not neglect doing good and sharing, for with such sacrifices God is pleased</a:t>
            </a:r>
            <a:r>
              <a:rPr lang="en-US" sz="3600" dirty="0"/>
              <a:t>. 								Hebrews 13:16 </a:t>
            </a:r>
          </a:p>
          <a:p>
            <a:pPr marL="0" indent="0" algn="just">
              <a:buNone/>
            </a:pPr>
            <a:endParaRPr lang="en-US" sz="3600" i="1" dirty="0" smtClean="0"/>
          </a:p>
        </p:txBody>
      </p:sp>
      <p:sp>
        <p:nvSpPr>
          <p:cNvPr id="5" name="Title 4"/>
          <p:cNvSpPr>
            <a:spLocks noGrp="1"/>
          </p:cNvSpPr>
          <p:nvPr>
            <p:ph type="title"/>
          </p:nvPr>
        </p:nvSpPr>
        <p:spPr/>
        <p:txBody>
          <a:bodyPr>
            <a:noAutofit/>
          </a:bodyPr>
          <a:lstStyle/>
          <a:p>
            <a:pPr algn="l"/>
            <a:r>
              <a:rPr lang="en-US" sz="5940" dirty="0" smtClean="0"/>
              <a:t>A </a:t>
            </a:r>
            <a:r>
              <a:rPr lang="en-US" sz="5940" dirty="0" smtClean="0"/>
              <a:t>Living Sacrifice</a:t>
            </a:r>
            <a:endParaRPr lang="en-US" sz="5940" dirty="0"/>
          </a:p>
        </p:txBody>
      </p:sp>
    </p:spTree>
    <p:extLst>
      <p:ext uri="{BB962C8B-B14F-4D97-AF65-F5344CB8AC3E}">
        <p14:creationId xmlns:p14="http://schemas.microsoft.com/office/powerpoint/2010/main" val="81922470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600" dirty="0" smtClean="0"/>
              <a:t>Numbers 15 – the “unintentional” sin</a:t>
            </a:r>
          </a:p>
          <a:p>
            <a:pPr marL="0" indent="0">
              <a:buNone/>
            </a:pPr>
            <a:r>
              <a:rPr lang="en-US" sz="3600" dirty="0"/>
              <a:t>	</a:t>
            </a:r>
            <a:r>
              <a:rPr lang="en-US" sz="3600" dirty="0" smtClean="0"/>
              <a:t>The consistency of sacrifices</a:t>
            </a:r>
          </a:p>
          <a:p>
            <a:pPr marL="0" indent="0">
              <a:buNone/>
            </a:pPr>
            <a:r>
              <a:rPr lang="en-US" sz="3600" dirty="0"/>
              <a:t>	</a:t>
            </a:r>
            <a:r>
              <a:rPr lang="en-US" sz="3600" dirty="0" smtClean="0"/>
              <a:t>Covering sins lost or forgotten</a:t>
            </a:r>
            <a:endParaRPr lang="en-US" sz="3600" dirty="0"/>
          </a:p>
        </p:txBody>
      </p:sp>
      <p:sp>
        <p:nvSpPr>
          <p:cNvPr id="5" name="Title 4"/>
          <p:cNvSpPr>
            <a:spLocks noGrp="1"/>
          </p:cNvSpPr>
          <p:nvPr>
            <p:ph type="title"/>
          </p:nvPr>
        </p:nvSpPr>
        <p:spPr/>
        <p:txBody>
          <a:bodyPr>
            <a:noAutofit/>
          </a:bodyPr>
          <a:lstStyle/>
          <a:p>
            <a:pPr algn="l"/>
            <a:r>
              <a:rPr lang="en-US" sz="5940" dirty="0" smtClean="0"/>
              <a:t>Why This Walk Matters </a:t>
            </a:r>
            <a:endParaRPr lang="en-US" sz="5940" dirty="0"/>
          </a:p>
        </p:txBody>
      </p:sp>
    </p:spTree>
    <p:extLst>
      <p:ext uri="{BB962C8B-B14F-4D97-AF65-F5344CB8AC3E}">
        <p14:creationId xmlns:p14="http://schemas.microsoft.com/office/powerpoint/2010/main" val="148852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600" dirty="0" smtClean="0"/>
              <a:t>Numbers 15 – the “unintentional” sin</a:t>
            </a:r>
          </a:p>
          <a:p>
            <a:pPr marL="0" indent="0">
              <a:buNone/>
            </a:pPr>
            <a:endParaRPr lang="en-US" sz="3600" dirty="0" smtClean="0"/>
          </a:p>
          <a:p>
            <a:pPr marL="0" indent="0">
              <a:buNone/>
            </a:pPr>
            <a:r>
              <a:rPr lang="en-US" sz="3600" i="1" dirty="0" smtClean="0"/>
              <a:t>For </a:t>
            </a:r>
            <a:r>
              <a:rPr lang="en-US" sz="3600" i="1" dirty="0"/>
              <a:t>if we sin </a:t>
            </a:r>
            <a:r>
              <a:rPr lang="en-US" sz="3600" i="1" dirty="0">
                <a:solidFill>
                  <a:srgbClr val="FFFF00"/>
                </a:solidFill>
              </a:rPr>
              <a:t>willfully</a:t>
            </a:r>
            <a:r>
              <a:rPr lang="en-US" sz="3600" i="1" dirty="0"/>
              <a:t> after we have received the knowledge of the truth, there no longer remains a sacrifice for sins</a:t>
            </a:r>
            <a:r>
              <a:rPr lang="en-US" sz="3600" dirty="0" smtClean="0"/>
              <a:t>,</a:t>
            </a:r>
            <a:r>
              <a:rPr lang="en-US" sz="3600" dirty="0"/>
              <a:t> </a:t>
            </a:r>
            <a:r>
              <a:rPr lang="en-US" sz="3600" dirty="0" smtClean="0"/>
              <a:t>										Hebrews </a:t>
            </a:r>
            <a:r>
              <a:rPr lang="en-US" sz="3600" dirty="0"/>
              <a:t>10:26 </a:t>
            </a:r>
            <a:endParaRPr lang="en-US" sz="3600" dirty="0"/>
          </a:p>
        </p:txBody>
      </p:sp>
      <p:sp>
        <p:nvSpPr>
          <p:cNvPr id="5" name="Title 4"/>
          <p:cNvSpPr>
            <a:spLocks noGrp="1"/>
          </p:cNvSpPr>
          <p:nvPr>
            <p:ph type="title"/>
          </p:nvPr>
        </p:nvSpPr>
        <p:spPr/>
        <p:txBody>
          <a:bodyPr>
            <a:noAutofit/>
          </a:bodyPr>
          <a:lstStyle/>
          <a:p>
            <a:pPr algn="l"/>
            <a:r>
              <a:rPr lang="en-US" sz="5940" dirty="0" smtClean="0"/>
              <a:t>Why This Walk Matters </a:t>
            </a:r>
            <a:endParaRPr lang="en-US" sz="5940" dirty="0"/>
          </a:p>
        </p:txBody>
      </p:sp>
    </p:spTree>
    <p:extLst>
      <p:ext uri="{BB962C8B-B14F-4D97-AF65-F5344CB8AC3E}">
        <p14:creationId xmlns:p14="http://schemas.microsoft.com/office/powerpoint/2010/main" val="16567013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8392827"/>
              </p:ext>
            </p:extLst>
          </p:nvPr>
        </p:nvGraphicFramePr>
        <p:xfrm>
          <a:off x="4419600" y="-2"/>
          <a:ext cx="4724400" cy="5056722"/>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2362200">
                  <a:extLst>
                    <a:ext uri="{9D8B030D-6E8A-4147-A177-3AD203B41FA5}">
                      <a16:colId xmlns="" xmlns:a16="http://schemas.microsoft.com/office/drawing/2014/main" val="20000"/>
                    </a:ext>
                  </a:extLst>
                </a:gridCol>
                <a:gridCol w="2362200"/>
              </a:tblGrid>
              <a:tr h="561858">
                <a:tc>
                  <a:txBody>
                    <a:bodyPr/>
                    <a:lstStyle/>
                    <a:p>
                      <a:pPr algn="ct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2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Lamar McDonald</a:t>
                      </a:r>
                      <a:endPar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561858">
                <a:tc>
                  <a:txBody>
                    <a:bodyPr/>
                    <a:lstStyle/>
                    <a:p>
                      <a:pPr algn="ct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561858">
                <a:tc>
                  <a:txBody>
                    <a:bodyPr/>
                    <a:lstStyle/>
                    <a:p>
                      <a:pPr algn="ct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Anthony Ward</a:t>
                      </a:r>
                      <a:endParaRPr kumimoji="0" lang="en-US" sz="2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Craig Foster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61858">
                <a:tc>
                  <a:txBody>
                    <a:bodyPr/>
                    <a:lstStyle/>
                    <a:p>
                      <a:pPr algn="ct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2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endParaRPr lang="en-US" sz="2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228600" y="393704"/>
            <a:ext cx="4038600" cy="4590744"/>
          </a:xfrm>
          <a:prstGeom prst="rect">
            <a:avLst/>
          </a:prstGeom>
          <a:noFill/>
        </p:spPr>
        <p:txBody>
          <a:bodyPr wrap="square">
            <a:spAutoFit/>
          </a:bodyPr>
          <a:lstStyle/>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rPr>
              <a:t>1 Corinthians 16:2</a:t>
            </a:r>
          </a:p>
          <a:p>
            <a:pPr algn="just"/>
            <a:r>
              <a:rPr lang="en-US" sz="3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On </a:t>
            </a:r>
            <a:r>
              <a:rPr lang="en-US" sz="3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the first day of the week </a:t>
            </a:r>
            <a:r>
              <a:rPr lang="en-US" sz="30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let </a:t>
            </a:r>
            <a:r>
              <a:rPr lang="en-US" sz="30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each one of you lay something aside, storing up as he may prosper, that there be no collections when I come</a:t>
            </a:r>
            <a:r>
              <a:rPr lang="en-US" sz="3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t>
            </a:r>
          </a:p>
          <a:p>
            <a:pPr algn="ctr"/>
            <a:endPar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n-US" sz="24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rPr>
              <a:t>collection basket </a:t>
            </a:r>
          </a:p>
          <a:p>
            <a:pPr algn="ctr"/>
            <a:r>
              <a:rPr lang="en-US" sz="2400" b="1" dirty="0">
                <a:ln w="9525">
                  <a:solidFill>
                    <a:schemeClr val="bg1"/>
                  </a:solidFill>
                  <a:prstDash val="solid"/>
                </a:ln>
                <a:solidFill>
                  <a:schemeClr val="tx1"/>
                </a:solidFill>
                <a:effectLst>
                  <a:outerShdw blurRad="12700" dist="38100" dir="2700000" algn="tl" rotWithShape="0">
                    <a:schemeClr val="bg1">
                      <a:lumMod val="50000"/>
                    </a:schemeClr>
                  </a:outerShdw>
                </a:effectLst>
              </a:rPr>
              <a:t>is in the foyer</a:t>
            </a:r>
            <a:endParaRPr lang="en-US" sz="2400" dirty="0">
              <a:solidFill>
                <a:schemeClr val="tx1"/>
              </a:solidFill>
            </a:endParaRPr>
          </a:p>
        </p:txBody>
      </p:sp>
    </p:spTree>
    <p:extLst>
      <p:ext uri="{BB962C8B-B14F-4D97-AF65-F5344CB8AC3E}">
        <p14:creationId xmlns:p14="http://schemas.microsoft.com/office/powerpoint/2010/main" val="55551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610600" cy="3943350"/>
          </a:xfrm>
        </p:spPr>
        <p:txBody>
          <a:bodyPr>
            <a:noAutofit/>
          </a:bodyPr>
          <a:lstStyle/>
          <a:p>
            <a:pPr marL="0" indent="0">
              <a:buNone/>
            </a:pPr>
            <a:r>
              <a:rPr lang="en-US" sz="3600" dirty="0" smtClean="0"/>
              <a:t>We walk constantly sacrificing</a:t>
            </a:r>
          </a:p>
          <a:p>
            <a:pPr marL="0" indent="0">
              <a:buNone/>
            </a:pPr>
            <a:endParaRPr lang="en-US" sz="3600" dirty="0"/>
          </a:p>
          <a:p>
            <a:pPr marL="0" indent="0">
              <a:buNone/>
            </a:pPr>
            <a:r>
              <a:rPr lang="en-US" sz="3600" dirty="0" smtClean="0"/>
              <a:t>We avoid the willful sins that this nullifies</a:t>
            </a:r>
          </a:p>
          <a:p>
            <a:pPr marL="0" indent="0">
              <a:buNone/>
            </a:pPr>
            <a:endParaRPr lang="en-US" sz="3600" dirty="0"/>
          </a:p>
          <a:p>
            <a:pPr marL="0" indent="0">
              <a:buNone/>
            </a:pPr>
            <a:r>
              <a:rPr lang="en-US" sz="3600" dirty="0" smtClean="0"/>
              <a:t>Our hope is in this priestly life</a:t>
            </a:r>
            <a:endParaRPr lang="en-US" sz="3600" dirty="0"/>
          </a:p>
        </p:txBody>
      </p:sp>
      <p:sp>
        <p:nvSpPr>
          <p:cNvPr id="5" name="Title 4"/>
          <p:cNvSpPr>
            <a:spLocks noGrp="1"/>
          </p:cNvSpPr>
          <p:nvPr>
            <p:ph type="title"/>
          </p:nvPr>
        </p:nvSpPr>
        <p:spPr/>
        <p:txBody>
          <a:bodyPr>
            <a:noAutofit/>
          </a:bodyPr>
          <a:lstStyle/>
          <a:p>
            <a:pPr algn="l"/>
            <a:r>
              <a:rPr lang="en-US" sz="5940" dirty="0" smtClean="0"/>
              <a:t>Why This Walk Matters </a:t>
            </a:r>
            <a:endParaRPr lang="en-US" sz="5940" dirty="0"/>
          </a:p>
        </p:txBody>
      </p:sp>
    </p:spTree>
    <p:extLst>
      <p:ext uri="{BB962C8B-B14F-4D97-AF65-F5344CB8AC3E}">
        <p14:creationId xmlns:p14="http://schemas.microsoft.com/office/powerpoint/2010/main" val="8846305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4519248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The Priestly Garment</a:t>
            </a:r>
            <a:endParaRPr lang="en-US" sz="6600" b="1" dirty="0">
              <a:effectLst>
                <a:glow rad="228600">
                  <a:srgbClr val="000000"/>
                </a:glow>
              </a:effectLst>
            </a:endParaRPr>
          </a:p>
        </p:txBody>
      </p:sp>
      <p:sp>
        <p:nvSpPr>
          <p:cNvPr id="3" name="Content Placeholder 2"/>
          <p:cNvSpPr>
            <a:spLocks noGrp="1"/>
          </p:cNvSpPr>
          <p:nvPr>
            <p:ph idx="1"/>
          </p:nvPr>
        </p:nvSpPr>
        <p:spPr>
          <a:xfrm>
            <a:off x="304800" y="1200150"/>
            <a:ext cx="8610600" cy="4019550"/>
          </a:xfrm>
        </p:spPr>
        <p:txBody>
          <a:bodyPr>
            <a:normAutofit/>
          </a:bodyPr>
          <a:lstStyle/>
          <a:p>
            <a:pPr marL="0" indent="0">
              <a:buNone/>
            </a:pPr>
            <a:r>
              <a:rPr lang="en-US" sz="4400" dirty="0" smtClean="0">
                <a:effectLst>
                  <a:glow rad="228600">
                    <a:srgbClr val="000000"/>
                  </a:glow>
                </a:effectLst>
              </a:rPr>
              <a:t>Exodus 28-29</a:t>
            </a:r>
          </a:p>
          <a:p>
            <a:pPr marL="0" indent="0">
              <a:buNone/>
            </a:pPr>
            <a:r>
              <a:rPr lang="en-US" sz="4400" dirty="0">
                <a:effectLst>
                  <a:glow rad="228600">
                    <a:srgbClr val="000000"/>
                  </a:glow>
                </a:effectLst>
              </a:rPr>
              <a:t>	</a:t>
            </a:r>
            <a:r>
              <a:rPr lang="en-US" sz="4400" dirty="0" smtClean="0">
                <a:effectLst>
                  <a:glow rad="228600">
                    <a:srgbClr val="000000"/>
                  </a:glow>
                </a:effectLst>
              </a:rPr>
              <a:t>The holy garments of Aaron</a:t>
            </a:r>
          </a:p>
          <a:p>
            <a:pPr marL="0" indent="0">
              <a:buNone/>
            </a:pPr>
            <a:r>
              <a:rPr lang="en-US" sz="4400" dirty="0">
                <a:effectLst>
                  <a:glow rad="228600">
                    <a:srgbClr val="000000"/>
                  </a:glow>
                </a:effectLst>
              </a:rPr>
              <a:t>	</a:t>
            </a:r>
            <a:r>
              <a:rPr lang="en-US" sz="4400" dirty="0" smtClean="0">
                <a:effectLst>
                  <a:glow rad="228600">
                    <a:srgbClr val="000000"/>
                  </a:glow>
                </a:effectLst>
              </a:rPr>
              <a:t>Passed on to his sons</a:t>
            </a:r>
            <a:endParaRPr lang="en-US" sz="4400" dirty="0">
              <a:effectLst>
                <a:glow rad="228600">
                  <a:srgbClr val="000000"/>
                </a:glow>
              </a:effectLst>
            </a:endParaRPr>
          </a:p>
        </p:txBody>
      </p:sp>
    </p:spTree>
    <p:extLst>
      <p:ext uri="{BB962C8B-B14F-4D97-AF65-F5344CB8AC3E}">
        <p14:creationId xmlns:p14="http://schemas.microsoft.com/office/powerpoint/2010/main" val="120166120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The Priestly Garment</a:t>
            </a:r>
            <a:endParaRPr lang="en-US" sz="6600" b="1" dirty="0">
              <a:effectLst>
                <a:glow rad="228600">
                  <a:srgbClr val="000000"/>
                </a:glow>
              </a:effectLst>
            </a:endParaRPr>
          </a:p>
        </p:txBody>
      </p:sp>
      <p:sp>
        <p:nvSpPr>
          <p:cNvPr id="3" name="Content Placeholder 2"/>
          <p:cNvSpPr>
            <a:spLocks noGrp="1"/>
          </p:cNvSpPr>
          <p:nvPr>
            <p:ph idx="1"/>
          </p:nvPr>
        </p:nvSpPr>
        <p:spPr>
          <a:xfrm>
            <a:off x="304800" y="1200150"/>
            <a:ext cx="8610600" cy="4019550"/>
          </a:xfrm>
        </p:spPr>
        <p:txBody>
          <a:bodyPr>
            <a:normAutofit/>
          </a:bodyPr>
          <a:lstStyle/>
          <a:p>
            <a:pPr marL="0" indent="0">
              <a:buNone/>
            </a:pPr>
            <a:r>
              <a:rPr lang="en-US" sz="4400" i="1" dirty="0" smtClean="0">
                <a:effectLst>
                  <a:glow rad="228600">
                    <a:srgbClr val="000000"/>
                  </a:glow>
                </a:effectLst>
              </a:rPr>
              <a:t>… put </a:t>
            </a:r>
            <a:r>
              <a:rPr lang="en-US" sz="4400" i="1" dirty="0">
                <a:effectLst>
                  <a:glow rad="228600">
                    <a:srgbClr val="000000"/>
                  </a:glow>
                </a:effectLst>
              </a:rPr>
              <a:t>on the new man which was created according to God, in true righteousness and holiness</a:t>
            </a:r>
            <a:r>
              <a:rPr lang="en-US" sz="4400" dirty="0" smtClean="0">
                <a:effectLst>
                  <a:glow rad="228600">
                    <a:srgbClr val="000000"/>
                  </a:glow>
                </a:effectLst>
              </a:rPr>
              <a:t>.</a:t>
            </a:r>
            <a:r>
              <a:rPr lang="en-US" sz="4400" dirty="0">
                <a:effectLst>
                  <a:glow rad="228600">
                    <a:srgbClr val="000000"/>
                  </a:glow>
                </a:effectLst>
              </a:rPr>
              <a:t> </a:t>
            </a:r>
            <a:r>
              <a:rPr lang="en-US" sz="4400" dirty="0" smtClean="0">
                <a:effectLst>
                  <a:glow rad="228600">
                    <a:srgbClr val="000000"/>
                  </a:glow>
                </a:effectLst>
              </a:rPr>
              <a:t>										Ephesians </a:t>
            </a:r>
            <a:r>
              <a:rPr lang="en-US" sz="4400" dirty="0">
                <a:effectLst>
                  <a:glow rad="228600">
                    <a:srgbClr val="000000"/>
                  </a:glow>
                </a:effectLst>
              </a:rPr>
              <a:t>4:24 </a:t>
            </a:r>
            <a:endParaRPr lang="en-US" sz="4400" dirty="0">
              <a:effectLst>
                <a:glow rad="228600">
                  <a:srgbClr val="000000"/>
                </a:glow>
              </a:effectLst>
            </a:endParaRPr>
          </a:p>
        </p:txBody>
      </p:sp>
    </p:spTree>
    <p:extLst>
      <p:ext uri="{BB962C8B-B14F-4D97-AF65-F5344CB8AC3E}">
        <p14:creationId xmlns:p14="http://schemas.microsoft.com/office/powerpoint/2010/main" val="391595332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4172"/>
          </a:xfrm>
        </p:spPr>
        <p:txBody>
          <a:bodyPr>
            <a:noAutofit/>
          </a:bodyPr>
          <a:lstStyle/>
          <a:p>
            <a:pPr algn="ctr"/>
            <a:r>
              <a:rPr lang="en-US" sz="6600" b="1" dirty="0" smtClean="0">
                <a:effectLst>
                  <a:glow rad="228600">
                    <a:srgbClr val="000000"/>
                  </a:glow>
                </a:effectLst>
              </a:rPr>
              <a:t>The Priestly Garment</a:t>
            </a:r>
            <a:endParaRPr lang="en-US" sz="6600" b="1" dirty="0">
              <a:effectLst>
                <a:glow rad="228600">
                  <a:srgbClr val="000000"/>
                </a:glow>
              </a:effectLst>
            </a:endParaRPr>
          </a:p>
        </p:txBody>
      </p:sp>
      <p:sp>
        <p:nvSpPr>
          <p:cNvPr id="3" name="Content Placeholder 2"/>
          <p:cNvSpPr>
            <a:spLocks noGrp="1"/>
          </p:cNvSpPr>
          <p:nvPr>
            <p:ph idx="1"/>
          </p:nvPr>
        </p:nvSpPr>
        <p:spPr>
          <a:xfrm>
            <a:off x="304800" y="1200150"/>
            <a:ext cx="8610600" cy="4019550"/>
          </a:xfrm>
        </p:spPr>
        <p:txBody>
          <a:bodyPr>
            <a:normAutofit/>
          </a:bodyPr>
          <a:lstStyle/>
          <a:p>
            <a:pPr marL="0" indent="0">
              <a:buNone/>
            </a:pPr>
            <a:r>
              <a:rPr lang="en-US" sz="4400" i="1" dirty="0" smtClean="0">
                <a:effectLst>
                  <a:glow rad="228600">
                    <a:srgbClr val="000000"/>
                  </a:glow>
                </a:effectLst>
              </a:rPr>
              <a:t>For </a:t>
            </a:r>
            <a:r>
              <a:rPr lang="en-US" sz="4400" i="1" dirty="0">
                <a:effectLst>
                  <a:glow rad="228600">
                    <a:srgbClr val="000000"/>
                  </a:glow>
                </a:effectLst>
              </a:rPr>
              <a:t>all of you who were baptized into Christ have clothed yourselves with Christ</a:t>
            </a:r>
            <a:r>
              <a:rPr lang="en-US" sz="4400" dirty="0" smtClean="0">
                <a:effectLst>
                  <a:glow rad="228600">
                    <a:srgbClr val="000000"/>
                  </a:glow>
                </a:effectLst>
              </a:rPr>
              <a:t>.</a:t>
            </a:r>
            <a:r>
              <a:rPr lang="en-US" sz="4400" dirty="0">
                <a:effectLst>
                  <a:glow rad="228600">
                    <a:srgbClr val="000000"/>
                  </a:glow>
                </a:effectLst>
              </a:rPr>
              <a:t> </a:t>
            </a:r>
            <a:r>
              <a:rPr lang="en-US" sz="4400" dirty="0" smtClean="0">
                <a:effectLst>
                  <a:glow rad="228600">
                    <a:srgbClr val="000000"/>
                  </a:glow>
                </a:effectLst>
              </a:rPr>
              <a:t>																Galatians </a:t>
            </a:r>
            <a:r>
              <a:rPr lang="en-US" sz="4400" dirty="0">
                <a:effectLst>
                  <a:glow rad="228600">
                    <a:srgbClr val="000000"/>
                  </a:glow>
                </a:effectLst>
              </a:rPr>
              <a:t>3:27 </a:t>
            </a:r>
            <a:endParaRPr lang="en-US" sz="4400" dirty="0">
              <a:effectLst>
                <a:glow rad="228600">
                  <a:srgbClr val="000000"/>
                </a:glow>
              </a:effectLst>
            </a:endParaRPr>
          </a:p>
        </p:txBody>
      </p:sp>
    </p:spTree>
    <p:extLst>
      <p:ext uri="{BB962C8B-B14F-4D97-AF65-F5344CB8AC3E}">
        <p14:creationId xmlns:p14="http://schemas.microsoft.com/office/powerpoint/2010/main" val="410932865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38150"/>
            <a:ext cx="8077199" cy="1538242"/>
          </a:xfrm>
          <a:prstGeom prst="rect">
            <a:avLst/>
          </a:prstGeom>
          <a:noFill/>
        </p:spPr>
        <p:txBody>
          <a:bodyPr wrap="square" lIns="91440" tIns="45720" rIns="91440" bIns="45720">
            <a:spAutoFit/>
          </a:bodyPr>
          <a:lstStyle/>
          <a:p>
            <a:pPr algn="ctr"/>
            <a:r>
              <a:rPr lang="en-US" sz="54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rPr>
              <a:t>The </a:t>
            </a:r>
            <a:r>
              <a:rPr lang="en-US" sz="54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rPr>
              <a:t>Priesthood </a:t>
            </a:r>
          </a:p>
          <a:p>
            <a:pPr algn="ctr"/>
            <a:r>
              <a:rPr lang="en-US" sz="5400" b="1" dirty="0" smtClean="0">
                <a:ln w="9525">
                  <a:solidFill>
                    <a:schemeClr val="bg1"/>
                  </a:solidFill>
                  <a:prstDash val="solid"/>
                </a:ln>
                <a:solidFill>
                  <a:schemeClr val="tx1"/>
                </a:solidFill>
                <a:effectLst>
                  <a:glow rad="228600">
                    <a:srgbClr val="000000"/>
                  </a:glow>
                  <a:outerShdw blurRad="12700" dist="38100" dir="2700000" algn="tl" rotWithShape="0">
                    <a:schemeClr val="bg1">
                      <a:lumMod val="50000"/>
                    </a:schemeClr>
                  </a:outerShdw>
                </a:effectLst>
              </a:rPr>
              <a:t>Of Christ</a:t>
            </a:r>
            <a:endParaRPr lang="en-US" sz="3600" dirty="0" smtClean="0">
              <a:solidFill>
                <a:schemeClr val="tx1"/>
              </a:solidFill>
              <a:effectLst>
                <a:glow rad="228600">
                  <a:srgbClr val="000000"/>
                </a:glow>
              </a:effectLst>
            </a:endParaRPr>
          </a:p>
        </p:txBody>
      </p:sp>
    </p:spTree>
    <p:extLst>
      <p:ext uri="{BB962C8B-B14F-4D97-AF65-F5344CB8AC3E}">
        <p14:creationId xmlns:p14="http://schemas.microsoft.com/office/powerpoint/2010/main" val="79823857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buNone/>
            </a:pPr>
            <a:r>
              <a:rPr lang="en-US" sz="3600" dirty="0" smtClean="0"/>
              <a:t>The Mosaic system of worship</a:t>
            </a:r>
          </a:p>
          <a:p>
            <a:pPr marL="0" indent="0">
              <a:buNone/>
            </a:pPr>
            <a:endParaRPr lang="en-US" sz="3600" dirty="0" smtClean="0"/>
          </a:p>
          <a:p>
            <a:pPr marL="0" indent="0">
              <a:buNone/>
            </a:pPr>
            <a:r>
              <a:rPr lang="en-US" sz="3600" dirty="0" smtClean="0"/>
              <a:t>Numbers 18</a:t>
            </a:r>
          </a:p>
          <a:p>
            <a:pPr marL="0" indent="0">
              <a:buNone/>
            </a:pPr>
            <a:r>
              <a:rPr lang="en-US" sz="3600" dirty="0"/>
              <a:t>	</a:t>
            </a:r>
            <a:r>
              <a:rPr lang="en-US" sz="3600" dirty="0" smtClean="0"/>
              <a:t>Bearing the iniquity of the sanctuary</a:t>
            </a:r>
          </a:p>
          <a:p>
            <a:pPr marL="0" indent="0">
              <a:buNone/>
            </a:pPr>
            <a:r>
              <a:rPr lang="en-US" sz="3600" dirty="0"/>
              <a:t>	</a:t>
            </a:r>
            <a:r>
              <a:rPr lang="en-US" sz="3600" dirty="0" smtClean="0"/>
              <a:t>The holy gifts</a:t>
            </a:r>
          </a:p>
          <a:p>
            <a:pPr marL="0" indent="0">
              <a:buNone/>
            </a:pPr>
            <a:r>
              <a:rPr lang="en-US" sz="3600" dirty="0"/>
              <a:t>	</a:t>
            </a:r>
            <a:r>
              <a:rPr lang="en-US" sz="3600" dirty="0" smtClean="0"/>
              <a:t>God was their inheritance</a:t>
            </a:r>
          </a:p>
        </p:txBody>
      </p:sp>
      <p:sp>
        <p:nvSpPr>
          <p:cNvPr id="5" name="Title 4"/>
          <p:cNvSpPr>
            <a:spLocks noGrp="1"/>
          </p:cNvSpPr>
          <p:nvPr>
            <p:ph type="title"/>
          </p:nvPr>
        </p:nvSpPr>
        <p:spPr>
          <a:xfrm>
            <a:off x="457200" y="205979"/>
            <a:ext cx="8382000" cy="857250"/>
          </a:xfrm>
        </p:spPr>
        <p:txBody>
          <a:bodyPr>
            <a:noAutofit/>
          </a:bodyPr>
          <a:lstStyle/>
          <a:p>
            <a:pPr algn="l"/>
            <a:r>
              <a:rPr lang="en-US" sz="5940" b="1" dirty="0" smtClean="0"/>
              <a:t>The Sacred System</a:t>
            </a:r>
            <a:endParaRPr lang="en-US" sz="5940" b="1" dirty="0"/>
          </a:p>
        </p:txBody>
      </p:sp>
    </p:spTree>
    <p:extLst>
      <p:ext uri="{BB962C8B-B14F-4D97-AF65-F5344CB8AC3E}">
        <p14:creationId xmlns:p14="http://schemas.microsoft.com/office/powerpoint/2010/main" val="35491835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lgn="just">
              <a:buNone/>
            </a:pPr>
            <a:r>
              <a:rPr lang="en-US" sz="3600" i="1" dirty="0" smtClean="0"/>
              <a:t>For </a:t>
            </a:r>
            <a:r>
              <a:rPr lang="en-US" sz="3600" i="1" dirty="0"/>
              <a:t>every high priest taken from among men is appointed on behalf of men in things pertaining to God, in order to offer both gifts and sacrifices for sins</a:t>
            </a:r>
            <a:r>
              <a:rPr lang="en-US" sz="3600" dirty="0" smtClean="0"/>
              <a:t>;</a:t>
            </a:r>
            <a:r>
              <a:rPr lang="en-US" sz="3600" dirty="0"/>
              <a:t> </a:t>
            </a:r>
            <a:r>
              <a:rPr lang="en-US" sz="3600" dirty="0" smtClean="0"/>
              <a:t>								Hebrews </a:t>
            </a:r>
            <a:r>
              <a:rPr lang="en-US" sz="3600" dirty="0"/>
              <a:t>5:1 </a:t>
            </a:r>
            <a:endParaRPr lang="en-US" sz="3600" dirty="0" smtClean="0"/>
          </a:p>
        </p:txBody>
      </p:sp>
      <p:sp>
        <p:nvSpPr>
          <p:cNvPr id="8" name="Title 4"/>
          <p:cNvSpPr txBox="1">
            <a:spLocks/>
          </p:cNvSpPr>
          <p:nvPr/>
        </p:nvSpPr>
        <p:spPr>
          <a:xfrm>
            <a:off x="457200" y="205979"/>
            <a:ext cx="8382000" cy="85725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5940" b="1" i="0" u="none" strike="noStrike" kern="1200" cap="none" spc="0" normalizeH="0" baseline="0" noProof="0" smtClean="0">
                <a:ln>
                  <a:noFill/>
                </a:ln>
                <a:solidFill>
                  <a:sysClr val="window" lastClr="FFFFFF"/>
                </a:solidFill>
                <a:effectLst/>
                <a:uLnTx/>
                <a:uFillTx/>
                <a:latin typeface="Calibri Light" panose="020F0302020204030204"/>
                <a:ea typeface="+mj-ea"/>
                <a:cs typeface="+mj-cs"/>
              </a:rPr>
              <a:t>The Sacred System</a:t>
            </a:r>
            <a:endParaRPr kumimoji="0" lang="en-US" sz="5940" b="1" i="0" u="none" strike="noStrike" kern="1200" cap="none" spc="0" normalizeH="0" baseline="0" noProof="0" dirty="0">
              <a:ln>
                <a:noFill/>
              </a:ln>
              <a:solidFill>
                <a:sysClr val="window" lastClr="FFFFFF"/>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41366016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763000" cy="3943350"/>
          </a:xfrm>
        </p:spPr>
        <p:txBody>
          <a:bodyPr>
            <a:noAutofit/>
          </a:bodyPr>
          <a:lstStyle/>
          <a:p>
            <a:pPr marL="0" indent="0" algn="just">
              <a:buNone/>
            </a:pPr>
            <a:r>
              <a:rPr lang="en-US" sz="3600" dirty="0" smtClean="0"/>
              <a:t>Only priests:</a:t>
            </a:r>
          </a:p>
          <a:p>
            <a:pPr marL="0" indent="0" algn="just">
              <a:buNone/>
            </a:pPr>
            <a:r>
              <a:rPr lang="en-US" sz="3600" dirty="0"/>
              <a:t>	</a:t>
            </a:r>
            <a:r>
              <a:rPr lang="en-US" sz="3600" dirty="0" smtClean="0"/>
              <a:t>Could petition for atonement</a:t>
            </a:r>
          </a:p>
          <a:p>
            <a:pPr marL="0" indent="0" algn="just">
              <a:buNone/>
            </a:pPr>
            <a:r>
              <a:rPr lang="en-US" sz="3600" dirty="0"/>
              <a:t>	</a:t>
            </a:r>
            <a:r>
              <a:rPr lang="en-US" sz="3600" dirty="0" smtClean="0"/>
              <a:t>Could </a:t>
            </a:r>
            <a:r>
              <a:rPr lang="en-US" sz="3600" dirty="0"/>
              <a:t>offer </a:t>
            </a:r>
            <a:r>
              <a:rPr lang="en-US" sz="3600" dirty="0" smtClean="0"/>
              <a:t>up pleasing gifts to God</a:t>
            </a:r>
          </a:p>
          <a:p>
            <a:pPr marL="0" indent="0" algn="just">
              <a:buNone/>
            </a:pPr>
            <a:r>
              <a:rPr lang="en-US" sz="3600" dirty="0"/>
              <a:t>	</a:t>
            </a:r>
            <a:r>
              <a:rPr lang="en-US" sz="3600" dirty="0" smtClean="0"/>
              <a:t>Could </a:t>
            </a:r>
            <a:r>
              <a:rPr lang="en-US" sz="3600" dirty="0"/>
              <a:t>appear </a:t>
            </a:r>
            <a:r>
              <a:rPr lang="en-US" sz="3600" dirty="0" smtClean="0"/>
              <a:t>before the tabernacle</a:t>
            </a:r>
          </a:p>
          <a:p>
            <a:pPr marL="0" indent="0" algn="just">
              <a:buNone/>
            </a:pPr>
            <a:r>
              <a:rPr lang="en-US" sz="3600" dirty="0" smtClean="0"/>
              <a:t>Priests were trained in the Sacrificial system</a:t>
            </a:r>
          </a:p>
        </p:txBody>
      </p:sp>
      <p:sp>
        <p:nvSpPr>
          <p:cNvPr id="8" name="Title 4"/>
          <p:cNvSpPr txBox="1">
            <a:spLocks/>
          </p:cNvSpPr>
          <p:nvPr/>
        </p:nvSpPr>
        <p:spPr>
          <a:xfrm>
            <a:off x="457200" y="205979"/>
            <a:ext cx="8382000" cy="85725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5940" b="1" i="0" u="none" strike="noStrike" kern="1200" cap="none" spc="0" normalizeH="0" baseline="0" noProof="0" smtClean="0">
                <a:ln>
                  <a:noFill/>
                </a:ln>
                <a:solidFill>
                  <a:sysClr val="window" lastClr="FFFFFF"/>
                </a:solidFill>
                <a:effectLst/>
                <a:uLnTx/>
                <a:uFillTx/>
                <a:latin typeface="Calibri Light" panose="020F0302020204030204"/>
                <a:ea typeface="+mj-ea"/>
                <a:cs typeface="+mj-cs"/>
              </a:rPr>
              <a:t>The Sacred System</a:t>
            </a:r>
            <a:endParaRPr kumimoji="0" lang="en-US" sz="5940" b="1" i="0" u="none" strike="noStrike" kern="1200" cap="none" spc="0" normalizeH="0" baseline="0" noProof="0" dirty="0">
              <a:ln>
                <a:noFill/>
              </a:ln>
              <a:solidFill>
                <a:sysClr val="window" lastClr="FFFFFF"/>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8713456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buNone/>
            </a:pPr>
            <a:r>
              <a:rPr lang="en-US" sz="3600" dirty="0" smtClean="0"/>
              <a:t>The Story of Sacrifices</a:t>
            </a:r>
          </a:p>
          <a:p>
            <a:pPr marL="0" indent="0">
              <a:buNone/>
            </a:pPr>
            <a:r>
              <a:rPr lang="en-US" sz="3600" dirty="0"/>
              <a:t>	</a:t>
            </a:r>
            <a:r>
              <a:rPr lang="en-US" sz="3600" dirty="0" smtClean="0"/>
              <a:t>Adam, Eve and the </a:t>
            </a:r>
            <a:r>
              <a:rPr lang="en-US" sz="3600" dirty="0" smtClean="0"/>
              <a:t>Garden </a:t>
            </a:r>
          </a:p>
          <a:p>
            <a:pPr marL="0" indent="0">
              <a:buNone/>
            </a:pPr>
            <a:r>
              <a:rPr lang="en-US" sz="3600" dirty="0" smtClean="0"/>
              <a:t>		The first sacrifices was by God</a:t>
            </a:r>
            <a:r>
              <a:rPr lang="en-US" sz="3600" dirty="0"/>
              <a:t>	</a:t>
            </a:r>
            <a:endParaRPr lang="en-US" sz="3600" dirty="0" smtClean="0"/>
          </a:p>
          <a:p>
            <a:pPr marL="0" indent="0">
              <a:buNone/>
            </a:pPr>
            <a:r>
              <a:rPr lang="en-US" sz="3600" dirty="0"/>
              <a:t>	</a:t>
            </a:r>
            <a:r>
              <a:rPr lang="en-US" sz="3600" dirty="0" smtClean="0"/>
              <a:t>Jesus Christ </a:t>
            </a:r>
          </a:p>
          <a:p>
            <a:pPr marL="0" indent="0">
              <a:buNone/>
            </a:pPr>
            <a:r>
              <a:rPr lang="en-US" sz="3600" dirty="0"/>
              <a:t>	</a:t>
            </a:r>
            <a:r>
              <a:rPr lang="en-US" sz="3600" dirty="0" smtClean="0"/>
              <a:t>	The last sacrifice WAS God</a:t>
            </a:r>
            <a:endParaRPr lang="en-US" sz="3600" dirty="0" smtClean="0"/>
          </a:p>
        </p:txBody>
      </p:sp>
      <p:sp>
        <p:nvSpPr>
          <p:cNvPr id="5"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10800766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buNone/>
            </a:pPr>
            <a:r>
              <a:rPr lang="en-US" sz="3600" dirty="0" smtClean="0"/>
              <a:t>The purpose of Sacrifices</a:t>
            </a:r>
          </a:p>
          <a:p>
            <a:pPr marL="0" indent="0">
              <a:buNone/>
            </a:pPr>
            <a:r>
              <a:rPr lang="en-US" sz="3600" dirty="0"/>
              <a:t>	</a:t>
            </a:r>
            <a:r>
              <a:rPr lang="en-US" sz="3600" dirty="0" smtClean="0"/>
              <a:t>To appease the anger of God</a:t>
            </a:r>
          </a:p>
          <a:p>
            <a:pPr marL="0" indent="0">
              <a:buNone/>
            </a:pPr>
            <a:r>
              <a:rPr lang="en-US" sz="3600" dirty="0"/>
              <a:t>	</a:t>
            </a:r>
            <a:r>
              <a:rPr lang="en-US" sz="3600" dirty="0" smtClean="0"/>
              <a:t>	Noah – Genesis 8:21</a:t>
            </a:r>
          </a:p>
          <a:p>
            <a:pPr marL="0" indent="0">
              <a:buNone/>
            </a:pPr>
            <a:r>
              <a:rPr lang="en-US" sz="3600" dirty="0"/>
              <a:t>	</a:t>
            </a:r>
            <a:r>
              <a:rPr lang="en-US" sz="3600" dirty="0" smtClean="0"/>
              <a:t>To honor and praise God</a:t>
            </a:r>
          </a:p>
          <a:p>
            <a:pPr marL="0" indent="0">
              <a:buNone/>
            </a:pPr>
            <a:r>
              <a:rPr lang="en-US" sz="3600" dirty="0"/>
              <a:t>	</a:t>
            </a:r>
            <a:r>
              <a:rPr lang="en-US" sz="3600" dirty="0" smtClean="0"/>
              <a:t>	David – Psalm 50:23</a:t>
            </a:r>
          </a:p>
        </p:txBody>
      </p:sp>
      <p:sp>
        <p:nvSpPr>
          <p:cNvPr id="5"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3772860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00150"/>
            <a:ext cx="8244840" cy="3943350"/>
          </a:xfrm>
        </p:spPr>
        <p:txBody>
          <a:bodyPr>
            <a:noAutofit/>
          </a:bodyPr>
          <a:lstStyle/>
          <a:p>
            <a:pPr marL="0" indent="0">
              <a:buNone/>
            </a:pPr>
            <a:r>
              <a:rPr lang="en-US" sz="3600" dirty="0" smtClean="0">
                <a:effectLst>
                  <a:glow rad="228600">
                    <a:srgbClr val="000000"/>
                  </a:glow>
                </a:effectLst>
              </a:rPr>
              <a:t>The nature of Sacrifices</a:t>
            </a:r>
          </a:p>
          <a:p>
            <a:pPr marL="0" indent="0">
              <a:buNone/>
            </a:pPr>
            <a:r>
              <a:rPr lang="en-US" sz="3600" dirty="0">
                <a:effectLst>
                  <a:glow rad="228600">
                    <a:srgbClr val="000000"/>
                  </a:glow>
                </a:effectLst>
              </a:rPr>
              <a:t>	</a:t>
            </a:r>
            <a:r>
              <a:rPr lang="en-US" sz="3600" dirty="0" smtClean="0">
                <a:effectLst>
                  <a:glow rad="228600">
                    <a:srgbClr val="000000"/>
                  </a:glow>
                </a:effectLst>
              </a:rPr>
              <a:t>They had to be determined by God</a:t>
            </a:r>
          </a:p>
          <a:p>
            <a:pPr marL="0" indent="0">
              <a:buNone/>
            </a:pPr>
            <a:r>
              <a:rPr lang="en-US" sz="3600" dirty="0">
                <a:effectLst>
                  <a:glow rad="228600">
                    <a:srgbClr val="000000"/>
                  </a:glow>
                </a:effectLst>
              </a:rPr>
              <a:t>	</a:t>
            </a:r>
            <a:r>
              <a:rPr lang="en-US" sz="3600" dirty="0" smtClean="0">
                <a:effectLst>
                  <a:glow rad="228600">
                    <a:srgbClr val="000000"/>
                  </a:glow>
                </a:effectLst>
              </a:rPr>
              <a:t>	Cain and Abel – Hebrews 11:4</a:t>
            </a:r>
          </a:p>
          <a:p>
            <a:pPr marL="0" indent="0">
              <a:buNone/>
            </a:pPr>
            <a:r>
              <a:rPr lang="en-US" sz="3600" dirty="0">
                <a:effectLst>
                  <a:glow rad="228600">
                    <a:srgbClr val="000000"/>
                  </a:glow>
                </a:effectLst>
              </a:rPr>
              <a:t>	</a:t>
            </a:r>
            <a:r>
              <a:rPr lang="en-US" sz="3600" dirty="0" smtClean="0">
                <a:effectLst>
                  <a:glow rad="228600">
                    <a:srgbClr val="000000"/>
                  </a:glow>
                </a:effectLst>
              </a:rPr>
              <a:t>They cannot cost nothing</a:t>
            </a:r>
          </a:p>
          <a:p>
            <a:pPr marL="0" indent="0">
              <a:buNone/>
            </a:pPr>
            <a:r>
              <a:rPr lang="en-US" sz="3600" dirty="0">
                <a:effectLst>
                  <a:glow rad="228600">
                    <a:srgbClr val="000000"/>
                  </a:glow>
                </a:effectLst>
              </a:rPr>
              <a:t>	</a:t>
            </a:r>
            <a:r>
              <a:rPr lang="en-US" sz="3600" dirty="0" smtClean="0">
                <a:effectLst>
                  <a:glow rad="228600">
                    <a:srgbClr val="000000"/>
                  </a:glow>
                </a:effectLst>
              </a:rPr>
              <a:t>	David – 1 Chronicles 21:24</a:t>
            </a:r>
          </a:p>
        </p:txBody>
      </p:sp>
      <p:sp>
        <p:nvSpPr>
          <p:cNvPr id="5" name="Title 4"/>
          <p:cNvSpPr>
            <a:spLocks noGrp="1"/>
          </p:cNvSpPr>
          <p:nvPr>
            <p:ph type="title"/>
          </p:nvPr>
        </p:nvSpPr>
        <p:spPr>
          <a:xfrm>
            <a:off x="457200" y="205979"/>
            <a:ext cx="8382000" cy="857250"/>
          </a:xfrm>
        </p:spPr>
        <p:txBody>
          <a:bodyPr>
            <a:noAutofit/>
          </a:bodyPr>
          <a:lstStyle/>
          <a:p>
            <a:pPr algn="l"/>
            <a:r>
              <a:rPr lang="en-US" sz="5940" dirty="0" smtClean="0"/>
              <a:t>The Sacrificial System</a:t>
            </a:r>
            <a:endParaRPr lang="en-US" sz="5940" dirty="0"/>
          </a:p>
        </p:txBody>
      </p:sp>
    </p:spTree>
    <p:extLst>
      <p:ext uri="{BB962C8B-B14F-4D97-AF65-F5344CB8AC3E}">
        <p14:creationId xmlns:p14="http://schemas.microsoft.com/office/powerpoint/2010/main" val="42628282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254639</TotalTime>
  <Words>1651</Words>
  <Application>Microsoft Office PowerPoint</Application>
  <PresentationFormat>On-screen Show (16:9)</PresentationFormat>
  <Paragraphs>159</Paragraphs>
  <Slides>24</Slides>
  <Notes>23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vt:lpstr>
      <vt:lpstr>Bell MT</vt:lpstr>
      <vt:lpstr>Calibri</vt:lpstr>
      <vt:lpstr>Calibri Light</vt:lpstr>
      <vt:lpstr>Lucida Sans Unicode</vt:lpstr>
      <vt:lpstr>Times New Roman</vt:lpstr>
      <vt:lpstr>Wingdings</vt:lpstr>
      <vt:lpstr>Office Theme</vt:lpstr>
      <vt:lpstr>1_Office Theme</vt:lpstr>
      <vt:lpstr>Welcome!</vt:lpstr>
      <vt:lpstr>PowerPoint Presentation</vt:lpstr>
      <vt:lpstr>PowerPoint Presentation</vt:lpstr>
      <vt:lpstr>The Sacred System</vt:lpstr>
      <vt:lpstr>PowerPoint Presentation</vt:lpstr>
      <vt:lpstr>PowerPoint Presentation</vt:lpstr>
      <vt:lpstr>The Sacrificial System</vt:lpstr>
      <vt:lpstr>The Sacrificial System</vt:lpstr>
      <vt:lpstr>The Sacrificial System</vt:lpstr>
      <vt:lpstr>The Sacrificial System</vt:lpstr>
      <vt:lpstr>The Sacrificial System</vt:lpstr>
      <vt:lpstr>The Sacrificial System</vt:lpstr>
      <vt:lpstr>A Living Sacrifice</vt:lpstr>
      <vt:lpstr>A Living Sacrifice</vt:lpstr>
      <vt:lpstr>A Living Sacrifice</vt:lpstr>
      <vt:lpstr>A Living Sacrifice</vt:lpstr>
      <vt:lpstr>A Living Sacrifice</vt:lpstr>
      <vt:lpstr>Why This Walk Matters </vt:lpstr>
      <vt:lpstr>Why This Walk Matters </vt:lpstr>
      <vt:lpstr>Why This Walk Matters </vt:lpstr>
      <vt:lpstr>PowerPoint Presentation</vt:lpstr>
      <vt:lpstr>The Priestly Garment</vt:lpstr>
      <vt:lpstr>The Priestly Garment</vt:lpstr>
      <vt:lpstr>The Priestly Garment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dc:title>
  <dc:creator>BRIAN HAINES</dc:creator>
  <cp:lastModifiedBy>Microsoft account</cp:lastModifiedBy>
  <cp:revision>1067</cp:revision>
  <dcterms:modified xsi:type="dcterms:W3CDTF">2021-03-28T00:05:53Z</dcterms:modified>
</cp:coreProperties>
</file>